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0"/>
    <p:restoredTop sz="43565"/>
  </p:normalViewPr>
  <p:slideViewPr>
    <p:cSldViewPr snapToGrid="0" snapToObjects="1">
      <p:cViewPr varScale="1">
        <p:scale>
          <a:sx n="47" d="100"/>
          <a:sy n="47" d="100"/>
        </p:scale>
        <p:origin x="2304"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89" d="100"/>
          <a:sy n="89" d="100"/>
        </p:scale>
        <p:origin x="2920" y="1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E6CF4D-FFD6-F04F-9F37-C5FDCC86FF89}" type="datetimeFigureOut">
              <a:rPr lang="en-US" smtClean="0"/>
              <a:t>10/23/22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2B3D19-A4F4-4549-B79B-A5A19CDC8567}" type="slidenum">
              <a:rPr lang="en-US" smtClean="0"/>
              <a:t>‹#›</a:t>
            </a:fld>
            <a:endParaRPr lang="en-US"/>
          </a:p>
        </p:txBody>
      </p:sp>
    </p:spTree>
    <p:extLst>
      <p:ext uri="{BB962C8B-B14F-4D97-AF65-F5344CB8AC3E}">
        <p14:creationId xmlns:p14="http://schemas.microsoft.com/office/powerpoint/2010/main" val="4225672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 bought this USB-powered “on air” light back during lockdown. I was working from home again and this time I was not on my own all day. </a:t>
            </a:r>
            <a:br>
              <a:rPr lang="en-US" dirty="0"/>
            </a:br>
            <a:endParaRPr lang="en-US" dirty="0"/>
          </a:p>
          <a:p>
            <a:r>
              <a:rPr lang="en-US" dirty="0"/>
              <a:t>It was fantastic to occasionally have my partner turn up in my home office with a cup of tea or a titbit of news or whatever, but I was in and out of zoom meeting a lot. So on a whim, I bought a light.</a:t>
            </a:r>
            <a:br>
              <a:rPr lang="en-US" dirty="0"/>
            </a:br>
            <a:br>
              <a:rPr lang="en-US" dirty="0"/>
            </a:br>
            <a:r>
              <a:rPr lang="en-US" dirty="0"/>
              <a:t>I placed it in the sunroom, which is the entryway to my home studio, which is down some stairs (illustrate with walkthrough)</a:t>
            </a:r>
            <a:br>
              <a:rPr lang="en-US" dirty="0"/>
            </a:br>
            <a:br>
              <a:rPr lang="en-US" dirty="0"/>
            </a:br>
            <a:r>
              <a:rPr lang="en-US" dirty="0"/>
              <a:t>At first, I just flicked it on and off at the switch before and after meetings. But like a lot of other people in our industry, I have ADHD. I would frequently forget to turn it on or off.</a:t>
            </a:r>
            <a:br>
              <a:rPr lang="en-US" dirty="0"/>
            </a:br>
            <a:br>
              <a:rPr lang="en-US" dirty="0"/>
            </a:br>
            <a:r>
              <a:rPr lang="en-US" dirty="0"/>
              <a:t>(shot of thoughtful face, voiceover saying “I’m sure there’s a better way”)</a:t>
            </a:r>
            <a:br>
              <a:rPr lang="en-US" dirty="0"/>
            </a:br>
            <a:br>
              <a:rPr lang="en-US" dirty="0"/>
            </a:br>
            <a:br>
              <a:rPr lang="en-US" dirty="0"/>
            </a:br>
            <a:endParaRPr lang="en-US" dirty="0"/>
          </a:p>
        </p:txBody>
      </p:sp>
      <p:sp>
        <p:nvSpPr>
          <p:cNvPr id="4" name="Slide Number Placeholder 3"/>
          <p:cNvSpPr>
            <a:spLocks noGrp="1"/>
          </p:cNvSpPr>
          <p:nvPr>
            <p:ph type="sldNum" sz="quarter" idx="5"/>
          </p:nvPr>
        </p:nvSpPr>
        <p:spPr/>
        <p:txBody>
          <a:bodyPr/>
          <a:lstStyle/>
          <a:p>
            <a:fld id="{AA2B3D19-A4F4-4549-B79B-A5A19CDC8567}" type="slidenum">
              <a:rPr lang="en-US" smtClean="0"/>
              <a:t>2</a:t>
            </a:fld>
            <a:endParaRPr lang="en-US"/>
          </a:p>
        </p:txBody>
      </p:sp>
    </p:spTree>
    <p:extLst>
      <p:ext uri="{BB962C8B-B14F-4D97-AF65-F5344CB8AC3E}">
        <p14:creationId xmlns:p14="http://schemas.microsoft.com/office/powerpoint/2010/main" val="2308142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this is literally a metaphor for what can and does happen with </a:t>
            </a:r>
            <a:r>
              <a:rPr lang="en-US" dirty="0" err="1"/>
              <a:t>devops</a:t>
            </a:r>
            <a:r>
              <a:rPr lang="en-US" dirty="0"/>
              <a:t> tooling over time</a:t>
            </a:r>
          </a:p>
          <a:p>
            <a:endParaRPr lang="en-US" dirty="0"/>
          </a:p>
          <a:p>
            <a:r>
              <a:rPr lang="en-US" dirty="0"/>
              <a:t>You’ll start with something useful, and it’ll work for a while. Then you’ll see a way to expand it or improve it or remove a problem from the system</a:t>
            </a:r>
          </a:p>
          <a:p>
            <a:endParaRPr lang="en-US" dirty="0"/>
          </a:p>
          <a:p>
            <a:r>
              <a:rPr lang="en-US" dirty="0"/>
              <a:t>Then you’ll add something to it</a:t>
            </a:r>
          </a:p>
          <a:p>
            <a:endParaRPr lang="en-US" dirty="0"/>
          </a:p>
          <a:p>
            <a:r>
              <a:rPr lang="en-US" dirty="0"/>
              <a:t>You’ll repeat that process a few times</a:t>
            </a:r>
          </a:p>
          <a:p>
            <a:endParaRPr lang="en-US" dirty="0"/>
          </a:p>
          <a:p>
            <a:r>
              <a:rPr lang="en-US" dirty="0"/>
              <a:t>In the end you’ll hopefully have something that works quite well, for a while. You’ll have sunk a fair bit of time into it. It’s probably now slower than you want it to be, but that’s OK because it’s doing more stuff, and because of the phenomenon of inertia, you’re disincentivized to replace it wholesale with a better thing, because that’s effort and if nothing else, DevOps is the application of perverse laziness to the business of software delivery</a:t>
            </a:r>
          </a:p>
        </p:txBody>
      </p:sp>
      <p:sp>
        <p:nvSpPr>
          <p:cNvPr id="4" name="Slide Number Placeholder 3"/>
          <p:cNvSpPr>
            <a:spLocks noGrp="1"/>
          </p:cNvSpPr>
          <p:nvPr>
            <p:ph type="sldNum" sz="quarter" idx="5"/>
          </p:nvPr>
        </p:nvSpPr>
        <p:spPr/>
        <p:txBody>
          <a:bodyPr/>
          <a:lstStyle/>
          <a:p>
            <a:fld id="{AA2B3D19-A4F4-4549-B79B-A5A19CDC8567}" type="slidenum">
              <a:rPr lang="en-US" smtClean="0"/>
              <a:t>11</a:t>
            </a:fld>
            <a:endParaRPr lang="en-US"/>
          </a:p>
        </p:txBody>
      </p:sp>
    </p:spTree>
    <p:extLst>
      <p:ext uri="{BB962C8B-B14F-4D97-AF65-F5344CB8AC3E}">
        <p14:creationId xmlns:p14="http://schemas.microsoft.com/office/powerpoint/2010/main" val="398297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So we have a sign, which is powered by a Raspberry Pi 4B+ on which is running  Home Assistant, continuously delivered by Gitlab and Octopus, and triggered by an Octopus Runbook. It responds to the camera on my primary Mac and my secondary windows machine, and toggles the sign on or off when the camera starts, within a tolerance of a couple of seconds tops. It didn’t cost me anything over and above the cost of the sign, other than my time, and a fair bit of that time can be marked down as productive learning, so this is a cheap and effective solution to keeping my partner informed of when I’m in a meeting</a:t>
            </a:r>
            <a:br>
              <a:rPr lang="en-US" dirty="0"/>
            </a:br>
            <a:br>
              <a:rPr lang="en-US" dirty="0"/>
            </a:br>
            <a:r>
              <a:rPr lang="en-US" dirty="0"/>
              <a:t>But…</a:t>
            </a:r>
          </a:p>
          <a:p>
            <a:endParaRPr lang="en-US" dirty="0"/>
          </a:p>
          <a:p>
            <a:r>
              <a:rPr lang="en-US" dirty="0"/>
              <a:t>Hold up the </a:t>
            </a:r>
            <a:r>
              <a:rPr lang="en-US" dirty="0" err="1"/>
              <a:t>Tuya</a:t>
            </a:r>
            <a:r>
              <a:rPr lang="en-US" dirty="0"/>
              <a:t> Smart USB switch</a:t>
            </a:r>
            <a:br>
              <a:rPr lang="en-US" dirty="0"/>
            </a:br>
            <a:br>
              <a:rPr lang="en-US" dirty="0"/>
            </a:br>
            <a:r>
              <a:rPr lang="en-US" dirty="0"/>
              <a:t>This is a much better solution.</a:t>
            </a:r>
            <a:br>
              <a:rPr lang="en-US" dirty="0"/>
            </a:br>
            <a:br>
              <a:rPr lang="en-US" dirty="0"/>
            </a:br>
            <a:r>
              <a:rPr lang="en-US" dirty="0"/>
              <a:t>Shall we check back in with the Parable? Because this bit is the pay off.</a:t>
            </a:r>
          </a:p>
        </p:txBody>
      </p:sp>
      <p:sp>
        <p:nvSpPr>
          <p:cNvPr id="4" name="Slide Number Placeholder 3"/>
          <p:cNvSpPr>
            <a:spLocks noGrp="1"/>
          </p:cNvSpPr>
          <p:nvPr>
            <p:ph type="sldNum" sz="quarter" idx="5"/>
          </p:nvPr>
        </p:nvSpPr>
        <p:spPr/>
        <p:txBody>
          <a:bodyPr/>
          <a:lstStyle/>
          <a:p>
            <a:fld id="{AA2B3D19-A4F4-4549-B79B-A5A19CDC8567}" type="slidenum">
              <a:rPr lang="en-US" smtClean="0"/>
              <a:t>12</a:t>
            </a:fld>
            <a:endParaRPr lang="en-US"/>
          </a:p>
        </p:txBody>
      </p:sp>
    </p:spTree>
    <p:extLst>
      <p:ext uri="{BB962C8B-B14F-4D97-AF65-F5344CB8AC3E}">
        <p14:creationId xmlns:p14="http://schemas.microsoft.com/office/powerpoint/2010/main" val="30682538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this video has been about is, essentially, that systems grow more complex over time whether you’re paying attention to that complexity or not. Lots of successful systems have unnecessary complexity in them and run just fine, but could be a lot more efficient with regular attention paid to technical debt and excess complexity.</a:t>
            </a:r>
            <a:br>
              <a:rPr lang="en-US" dirty="0"/>
            </a:br>
            <a:br>
              <a:rPr lang="en-US" dirty="0"/>
            </a:br>
            <a:r>
              <a:rPr lang="en-US" dirty="0"/>
              <a:t>In your </a:t>
            </a:r>
            <a:r>
              <a:rPr lang="en-US" dirty="0" err="1"/>
              <a:t>devops</a:t>
            </a:r>
            <a:r>
              <a:rPr lang="en-US" dirty="0"/>
              <a:t> work life, consider what systems you have in place that pose risks due to complexity, or require regular intervention to run optimally</a:t>
            </a:r>
          </a:p>
          <a:p>
            <a:r>
              <a:rPr lang="en-US" dirty="0"/>
              <a:t>Look at bugs, look at technical debt. Look at unnecessary manual work or waits – what Lean calls </a:t>
            </a:r>
            <a:r>
              <a:rPr lang="en-US"/>
              <a:t>“Wastes”.</a:t>
            </a:r>
            <a:endParaRPr lang="en-US" dirty="0"/>
          </a:p>
        </p:txBody>
      </p:sp>
      <p:sp>
        <p:nvSpPr>
          <p:cNvPr id="4" name="Slide Number Placeholder 3"/>
          <p:cNvSpPr>
            <a:spLocks noGrp="1"/>
          </p:cNvSpPr>
          <p:nvPr>
            <p:ph type="sldNum" sz="quarter" idx="5"/>
          </p:nvPr>
        </p:nvSpPr>
        <p:spPr/>
        <p:txBody>
          <a:bodyPr/>
          <a:lstStyle/>
          <a:p>
            <a:fld id="{AA2B3D19-A4F4-4549-B79B-A5A19CDC8567}" type="slidenum">
              <a:rPr lang="en-US" smtClean="0"/>
              <a:t>13</a:t>
            </a:fld>
            <a:endParaRPr lang="en-US"/>
          </a:p>
        </p:txBody>
      </p:sp>
    </p:spTree>
    <p:extLst>
      <p:ext uri="{BB962C8B-B14F-4D97-AF65-F5344CB8AC3E}">
        <p14:creationId xmlns:p14="http://schemas.microsoft.com/office/powerpoint/2010/main" val="29924962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before we go much further, I feel it’s important for me to say: This video is a parable on what happens when you have a good0-ish idea and then evolve it over time in a kind of Heath Robinson Manner. So don’t go commenting just yet. There is a point here which can be very useful in your work life, I promise.</a:t>
            </a:r>
          </a:p>
        </p:txBody>
      </p:sp>
      <p:sp>
        <p:nvSpPr>
          <p:cNvPr id="4" name="Slide Number Placeholder 3"/>
          <p:cNvSpPr>
            <a:spLocks noGrp="1"/>
          </p:cNvSpPr>
          <p:nvPr>
            <p:ph type="sldNum" sz="quarter" idx="5"/>
          </p:nvPr>
        </p:nvSpPr>
        <p:spPr/>
        <p:txBody>
          <a:bodyPr/>
          <a:lstStyle/>
          <a:p>
            <a:fld id="{AA2B3D19-A4F4-4549-B79B-A5A19CDC8567}" type="slidenum">
              <a:rPr lang="en-US" smtClean="0"/>
              <a:t>3</a:t>
            </a:fld>
            <a:endParaRPr lang="en-US"/>
          </a:p>
        </p:txBody>
      </p:sp>
    </p:spTree>
    <p:extLst>
      <p:ext uri="{BB962C8B-B14F-4D97-AF65-F5344CB8AC3E}">
        <p14:creationId xmlns:p14="http://schemas.microsoft.com/office/powerpoint/2010/main" val="3577768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at this point, I had a solution to a problem, but that solution wasn’t a perfect fit yet. I needed a way to control it remotely.</a:t>
            </a:r>
          </a:p>
          <a:p>
            <a:endParaRPr lang="en-US" dirty="0"/>
          </a:p>
          <a:p>
            <a:r>
              <a:rPr lang="en-US" dirty="0"/>
              <a:t>How to turn a USB device on and off remotely?</a:t>
            </a:r>
          </a:p>
          <a:p>
            <a:endParaRPr lang="en-US" dirty="0"/>
          </a:p>
          <a:p>
            <a:r>
              <a:rPr lang="en-US" dirty="0"/>
              <a:t>Turns out there was an old raspberry pi in my studio, unused and unloved. It had four USB ports (one of which was occupied by a </a:t>
            </a:r>
            <a:r>
              <a:rPr lang="en-US" dirty="0" err="1"/>
              <a:t>wifi</a:t>
            </a:r>
            <a:r>
              <a:rPr lang="en-US" dirty="0"/>
              <a:t> dongle, yes I did say it was an OLD pi.</a:t>
            </a:r>
          </a:p>
          <a:p>
            <a:endParaRPr lang="en-US" dirty="0"/>
          </a:p>
          <a:p>
            <a:r>
              <a:rPr lang="en-US" dirty="0"/>
              <a:t>So I fired it up, nuked whatever ancient thing was on the SD card and started from a fresh install of Raspbian. With this plugged into my KVM, I was able to install </a:t>
            </a:r>
            <a:r>
              <a:rPr lang="en-US" dirty="0" err="1"/>
              <a:t>uhubctl</a:t>
            </a:r>
            <a:r>
              <a:rPr lang="en-US" dirty="0"/>
              <a:t> and I found I could easily turn the USB ports on and off from software. Excellent.</a:t>
            </a:r>
            <a:br>
              <a:rPr lang="en-US" dirty="0"/>
            </a:br>
            <a:br>
              <a:rPr lang="en-US" dirty="0"/>
            </a:br>
            <a:r>
              <a:rPr lang="en-US" dirty="0"/>
              <a:t>So I went and plugged it in, </a:t>
            </a:r>
            <a:r>
              <a:rPr lang="en-US" dirty="0" err="1"/>
              <a:t>SSH’d</a:t>
            </a:r>
            <a:r>
              <a:rPr lang="en-US" dirty="0"/>
              <a:t> in and ran the script</a:t>
            </a:r>
          </a:p>
          <a:p>
            <a:endParaRPr lang="en-US" dirty="0"/>
          </a:p>
          <a:p>
            <a:r>
              <a:rPr lang="en-US" dirty="0"/>
              <a:t>(cut to picture of SSH screen disconnected)</a:t>
            </a:r>
          </a:p>
        </p:txBody>
      </p:sp>
      <p:sp>
        <p:nvSpPr>
          <p:cNvPr id="4" name="Slide Number Placeholder 3"/>
          <p:cNvSpPr>
            <a:spLocks noGrp="1"/>
          </p:cNvSpPr>
          <p:nvPr>
            <p:ph type="sldNum" sz="quarter" idx="5"/>
          </p:nvPr>
        </p:nvSpPr>
        <p:spPr/>
        <p:txBody>
          <a:bodyPr/>
          <a:lstStyle/>
          <a:p>
            <a:fld id="{AA2B3D19-A4F4-4549-B79B-A5A19CDC8567}" type="slidenum">
              <a:rPr lang="en-US" smtClean="0"/>
              <a:t>4</a:t>
            </a:fld>
            <a:endParaRPr lang="en-US"/>
          </a:p>
        </p:txBody>
      </p:sp>
    </p:spTree>
    <p:extLst>
      <p:ext uri="{BB962C8B-B14F-4D97-AF65-F5344CB8AC3E}">
        <p14:creationId xmlns:p14="http://schemas.microsoft.com/office/powerpoint/2010/main" val="9134537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it turned out on older pi models, you can’t individually turn off USB ports. So I was killing the </a:t>
            </a:r>
            <a:r>
              <a:rPr lang="en-US" dirty="0" err="1"/>
              <a:t>Wifi</a:t>
            </a:r>
            <a:r>
              <a:rPr lang="en-US" dirty="0"/>
              <a:t> when I killed the sign. No problem. I have other, newer Pi models around the place. So an afternoon of swapping and changing SD cards ensued until I found one on which I could kill a USB port without also killing the </a:t>
            </a:r>
            <a:r>
              <a:rPr lang="en-US" dirty="0" err="1"/>
              <a:t>wifi</a:t>
            </a:r>
            <a:r>
              <a:rPr lang="en-US" dirty="0"/>
              <a:t>. That just happened to be a fairly new Pi4B+ on which I was intending to run some docker containers for various things. I had no plans to use the USB ports for anything, so that was good. </a:t>
            </a:r>
          </a:p>
          <a:p>
            <a:endParaRPr lang="en-US" dirty="0"/>
          </a:p>
          <a:p>
            <a:r>
              <a:rPr lang="en-US" dirty="0"/>
              <a:t>I put a little script in my home directory for toggling the USB ports on and off. I could simply run a command when a meeting started, and another when the meeting ended.</a:t>
            </a:r>
          </a:p>
          <a:p>
            <a:endParaRPr lang="en-US" dirty="0"/>
          </a:p>
          <a:p>
            <a:r>
              <a:rPr lang="en-US" dirty="0"/>
              <a:t>It also had a Polling Mode Octopus Deploy tentacle on it, which I was going to use to CD the docker containers into place using a fun little CI/CD chain. </a:t>
            </a:r>
          </a:p>
          <a:p>
            <a:endParaRPr lang="en-US" dirty="0"/>
          </a:p>
          <a:p>
            <a:r>
              <a:rPr lang="en-US" dirty="0"/>
              <a:t>So that worked out nicely. I just added a couple of runbooks to Octopus called “meeting on” and “meeting off”, so I had a little UI I could use and didn’t need to SSH in to start a meeting. I also added the bash script to the </a:t>
            </a:r>
            <a:r>
              <a:rPr lang="en-US" dirty="0" err="1"/>
              <a:t>gitlab</a:t>
            </a:r>
            <a:r>
              <a:rPr lang="en-US" dirty="0"/>
              <a:t> repository in which the docker project was evolving, so if that pi died for some reason, I could just swap out the card and deploy everything it needed via the CI chain</a:t>
            </a:r>
          </a:p>
        </p:txBody>
      </p:sp>
      <p:sp>
        <p:nvSpPr>
          <p:cNvPr id="4" name="Slide Number Placeholder 3"/>
          <p:cNvSpPr>
            <a:spLocks noGrp="1"/>
          </p:cNvSpPr>
          <p:nvPr>
            <p:ph type="sldNum" sz="quarter" idx="5"/>
          </p:nvPr>
        </p:nvSpPr>
        <p:spPr/>
        <p:txBody>
          <a:bodyPr/>
          <a:lstStyle/>
          <a:p>
            <a:fld id="{AA2B3D19-A4F4-4549-B79B-A5A19CDC8567}" type="slidenum">
              <a:rPr lang="en-US" smtClean="0"/>
              <a:t>5</a:t>
            </a:fld>
            <a:endParaRPr lang="en-US"/>
          </a:p>
        </p:txBody>
      </p:sp>
    </p:spTree>
    <p:extLst>
      <p:ext uri="{BB962C8B-B14F-4D97-AF65-F5344CB8AC3E}">
        <p14:creationId xmlns:p14="http://schemas.microsoft.com/office/powerpoint/2010/main" val="18495765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tell, this little solution which previously had one physical switch and a fallible human was now getting more complex, and had a bunch more moving parts.</a:t>
            </a:r>
          </a:p>
          <a:p>
            <a:endParaRPr lang="en-US" dirty="0"/>
          </a:p>
          <a:p>
            <a:r>
              <a:rPr lang="en-US" dirty="0"/>
              <a:t>There’s GitLab in there, for source code and build/test</a:t>
            </a:r>
          </a:p>
          <a:p>
            <a:r>
              <a:rPr lang="en-US" dirty="0"/>
              <a:t>There’s Octopus for Deploy and Trigger</a:t>
            </a:r>
          </a:p>
          <a:p>
            <a:r>
              <a:rPr lang="en-US" dirty="0"/>
              <a:t>It’s co-tenanted with a number of other apps running in docker</a:t>
            </a:r>
          </a:p>
          <a:p>
            <a:endParaRPr lang="en-US" dirty="0"/>
          </a:p>
          <a:p>
            <a:r>
              <a:rPr lang="en-US" dirty="0"/>
              <a:t>It sits on my </a:t>
            </a:r>
            <a:r>
              <a:rPr lang="en-US" dirty="0" err="1"/>
              <a:t>wifi</a:t>
            </a:r>
            <a:r>
              <a:rPr lang="en-US" dirty="0"/>
              <a:t> network, inside the firewall and is also somewhat vulnerable to the occasional power outages this house is prone to. If the breaker trips, then the pi reboots, and the sign defaults to ON.</a:t>
            </a:r>
            <a:br>
              <a:rPr lang="en-US" dirty="0"/>
            </a:br>
            <a:br>
              <a:rPr lang="en-US" dirty="0"/>
            </a:br>
            <a:r>
              <a:rPr lang="en-US" dirty="0"/>
              <a:t>I added a little boot-up script to turn the ports off when the pi reboots. It’s a fairly good solution. It’s not incredibly robust, and it needs human interaction, but it’s better than just a physical switch on the wall, right?</a:t>
            </a:r>
            <a:br>
              <a:rPr lang="en-US" dirty="0"/>
            </a:br>
            <a:br>
              <a:rPr lang="en-US" dirty="0"/>
            </a:br>
            <a:r>
              <a:rPr lang="en-US" dirty="0"/>
              <a:t>Also, I’m not going to be in meetings before 8am or after 6pm, most probably. I add some scheduled triggers to Octopus Deploy to turn it off at 6pm and ensure it’s still off overnight until 8am.</a:t>
            </a:r>
            <a:br>
              <a:rPr lang="en-US" dirty="0"/>
            </a:br>
            <a:br>
              <a:rPr lang="en-US" dirty="0"/>
            </a:br>
            <a:r>
              <a:rPr lang="en-US" dirty="0"/>
              <a:t>What I really want is to have it turn on and off as and when my laptop’s camera is active. I found some python scripts for that which work on Mac but just as I’m trying to find the time to work on it I change jobs to flip from team lead to literal department manager, I have to return my mac. In return, I get a not-very-good Windows 10 laptop, so the mac plan is shelved.</a:t>
            </a:r>
          </a:p>
          <a:p>
            <a:br>
              <a:rPr lang="en-US" dirty="0"/>
            </a:br>
            <a:r>
              <a:rPr lang="en-US" dirty="0"/>
              <a:t>Let’s just check back in on how the parable is going</a:t>
            </a:r>
          </a:p>
        </p:txBody>
      </p:sp>
      <p:sp>
        <p:nvSpPr>
          <p:cNvPr id="4" name="Slide Number Placeholder 3"/>
          <p:cNvSpPr>
            <a:spLocks noGrp="1"/>
          </p:cNvSpPr>
          <p:nvPr>
            <p:ph type="sldNum" sz="quarter" idx="5"/>
          </p:nvPr>
        </p:nvSpPr>
        <p:spPr/>
        <p:txBody>
          <a:bodyPr/>
          <a:lstStyle/>
          <a:p>
            <a:fld id="{AA2B3D19-A4F4-4549-B79B-A5A19CDC8567}" type="slidenum">
              <a:rPr lang="en-US" smtClean="0"/>
              <a:t>6</a:t>
            </a:fld>
            <a:endParaRPr lang="en-US"/>
          </a:p>
        </p:txBody>
      </p:sp>
    </p:spTree>
    <p:extLst>
      <p:ext uri="{BB962C8B-B14F-4D97-AF65-F5344CB8AC3E}">
        <p14:creationId xmlns:p14="http://schemas.microsoft.com/office/powerpoint/2010/main" val="1099234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Everything I’ve told you so far is true and real and exactly how this thing evolved. It’s still a parable.</a:t>
            </a:r>
          </a:p>
          <a:p>
            <a:endParaRPr lang="en-US" dirty="0"/>
          </a:p>
          <a:p>
            <a:r>
              <a:rPr lang="en-US" dirty="0"/>
              <a:t>I’m trying to communicate something about applications and how complexity can begin to sprawl and take over and introduce unforeseen problems, especially if you’re not thinking of the whole thing as a *system* and instead you’re just focused on the individual blocks. </a:t>
            </a:r>
          </a:p>
          <a:p>
            <a:endParaRPr lang="en-US" dirty="0"/>
          </a:p>
          <a:p>
            <a:r>
              <a:rPr lang="en-US" dirty="0"/>
              <a:t>Stick with it, there is a pay off. I promise</a:t>
            </a:r>
          </a:p>
        </p:txBody>
      </p:sp>
      <p:sp>
        <p:nvSpPr>
          <p:cNvPr id="4" name="Slide Number Placeholder 3"/>
          <p:cNvSpPr>
            <a:spLocks noGrp="1"/>
          </p:cNvSpPr>
          <p:nvPr>
            <p:ph type="sldNum" sz="quarter" idx="5"/>
          </p:nvPr>
        </p:nvSpPr>
        <p:spPr/>
        <p:txBody>
          <a:bodyPr/>
          <a:lstStyle/>
          <a:p>
            <a:fld id="{AA2B3D19-A4F4-4549-B79B-A5A19CDC8567}" type="slidenum">
              <a:rPr lang="en-US" smtClean="0"/>
              <a:t>7</a:t>
            </a:fld>
            <a:endParaRPr lang="en-US"/>
          </a:p>
        </p:txBody>
      </p:sp>
    </p:spTree>
    <p:extLst>
      <p:ext uri="{BB962C8B-B14F-4D97-AF65-F5344CB8AC3E}">
        <p14:creationId xmlns:p14="http://schemas.microsoft.com/office/powerpoint/2010/main" val="9685549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OK. Let’s take stock</a:t>
            </a:r>
          </a:p>
          <a:p>
            <a:endParaRPr lang="en-US" dirty="0"/>
          </a:p>
          <a:p>
            <a:r>
              <a:rPr lang="en-US" dirty="0"/>
              <a:t>I have an “on air” sign that I can turn on and off from my desk in a couple of sort-of-convenient ways. </a:t>
            </a:r>
          </a:p>
          <a:p>
            <a:endParaRPr lang="en-US" dirty="0"/>
          </a:p>
          <a:p>
            <a:r>
              <a:rPr lang="en-US" dirty="0"/>
              <a:t>At the moment, I’m the only person who can operate it, but it’s OK. If I leave the house after a meeting and forget, my partner can ping me a text message, I can log in to Octopus Deploy from my phone and turn it off remotely, or she can switch it off at the wall or on the inline switch (video of inline switch)</a:t>
            </a:r>
            <a:br>
              <a:rPr lang="en-US" dirty="0"/>
            </a:br>
            <a:br>
              <a:rPr lang="en-US" dirty="0"/>
            </a:br>
            <a:r>
              <a:rPr lang="en-US" dirty="0"/>
              <a:t>I _could_ also give her a login to Octopus, but she is more an artist than a techie and her care factor is LOW. </a:t>
            </a:r>
            <a:br>
              <a:rPr lang="en-US" dirty="0"/>
            </a:br>
            <a:br>
              <a:rPr lang="en-US" dirty="0"/>
            </a:br>
            <a:r>
              <a:rPr lang="en-US" dirty="0"/>
              <a:t>It’s not VERY smart, but it works, and since I almost always have Octopus open, it’s the work of a moment to toggle it on and off</a:t>
            </a:r>
          </a:p>
          <a:p>
            <a:endParaRPr lang="en-US" dirty="0"/>
          </a:p>
          <a:p>
            <a:r>
              <a:rPr lang="en-US" dirty="0"/>
              <a:t>It still dies when the breaker trips, and won’t work at all if the </a:t>
            </a:r>
            <a:r>
              <a:rPr lang="en-US" dirty="0" err="1"/>
              <a:t>wifi</a:t>
            </a:r>
            <a:r>
              <a:rPr lang="en-US" dirty="0"/>
              <a:t> is out, but I have some </a:t>
            </a:r>
            <a:r>
              <a:rPr lang="en-US" dirty="0" err="1"/>
              <a:t>bandaids</a:t>
            </a:r>
            <a:r>
              <a:rPr lang="en-US" dirty="0"/>
              <a:t> for that. Overall, this is a workable solution, and I run with it for a while</a:t>
            </a:r>
            <a:br>
              <a:rPr lang="en-US" dirty="0"/>
            </a:br>
            <a:endParaRPr lang="en-US" dirty="0"/>
          </a:p>
        </p:txBody>
      </p:sp>
      <p:sp>
        <p:nvSpPr>
          <p:cNvPr id="4" name="Slide Number Placeholder 3"/>
          <p:cNvSpPr>
            <a:spLocks noGrp="1"/>
          </p:cNvSpPr>
          <p:nvPr>
            <p:ph type="sldNum" sz="quarter" idx="5"/>
          </p:nvPr>
        </p:nvSpPr>
        <p:spPr/>
        <p:txBody>
          <a:bodyPr/>
          <a:lstStyle/>
          <a:p>
            <a:fld id="{AA2B3D19-A4F4-4549-B79B-A5A19CDC8567}" type="slidenum">
              <a:rPr lang="en-US" smtClean="0"/>
              <a:t>8</a:t>
            </a:fld>
            <a:endParaRPr lang="en-US"/>
          </a:p>
        </p:txBody>
      </p:sp>
    </p:spTree>
    <p:extLst>
      <p:ext uri="{BB962C8B-B14F-4D97-AF65-F5344CB8AC3E}">
        <p14:creationId xmlns:p14="http://schemas.microsoft.com/office/powerpoint/2010/main" val="23644438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Meanwhile, I find some time to work on the docker thing that the Pi was originally meant to host.</a:t>
            </a:r>
          </a:p>
          <a:p>
            <a:endParaRPr lang="en-US" dirty="0"/>
          </a:p>
          <a:p>
            <a:r>
              <a:rPr lang="en-US" dirty="0"/>
              <a:t>I have a docker-compose file which spins up a few containers. One is </a:t>
            </a:r>
            <a:r>
              <a:rPr lang="en-US" dirty="0" err="1"/>
              <a:t>portainer</a:t>
            </a:r>
            <a:r>
              <a:rPr lang="en-US" dirty="0"/>
              <a:t>, a container management system that I’ll be doing a walkthrough on later. Another is a little flask app that gives me an in-house “portal page” with links to some of my commonly used services, both inside and outside the firewall. That also has a tiny API. Another is Nginx, there’s a </a:t>
            </a:r>
            <a:r>
              <a:rPr lang="en-US" dirty="0" err="1"/>
              <a:t>redis</a:t>
            </a:r>
            <a:r>
              <a:rPr lang="en-US" dirty="0"/>
              <a:t> instance to which I feed info from some Arduino projects, and – most crucially – there’s an instance of Home Assistant</a:t>
            </a:r>
          </a:p>
          <a:p>
            <a:endParaRPr lang="en-US" dirty="0"/>
          </a:p>
          <a:p>
            <a:r>
              <a:rPr lang="en-US" dirty="0"/>
              <a:t>Yes, home assistant. A home automation platform whose very bread and butter is turning devices on and off in response to some input or other. This is my missing link!</a:t>
            </a:r>
          </a:p>
          <a:p>
            <a:endParaRPr lang="en-US" dirty="0"/>
          </a:p>
          <a:p>
            <a:r>
              <a:rPr lang="en-US" dirty="0"/>
              <a:t>Still, takes a while to get it configured how I like it, and that puts the sign project on the back burner for a while. I also change jobs again, and my primary machine switched back to… a lovely M1 </a:t>
            </a:r>
            <a:r>
              <a:rPr lang="en-US" dirty="0" err="1"/>
              <a:t>Macbook</a:t>
            </a:r>
            <a:r>
              <a:rPr lang="en-US" dirty="0"/>
              <a:t> pro!</a:t>
            </a:r>
          </a:p>
        </p:txBody>
      </p:sp>
      <p:sp>
        <p:nvSpPr>
          <p:cNvPr id="4" name="Slide Number Placeholder 3"/>
          <p:cNvSpPr>
            <a:spLocks noGrp="1"/>
          </p:cNvSpPr>
          <p:nvPr>
            <p:ph type="sldNum" sz="quarter" idx="5"/>
          </p:nvPr>
        </p:nvSpPr>
        <p:spPr/>
        <p:txBody>
          <a:bodyPr/>
          <a:lstStyle/>
          <a:p>
            <a:fld id="{AA2B3D19-A4F4-4549-B79B-A5A19CDC8567}" type="slidenum">
              <a:rPr lang="en-US" smtClean="0"/>
              <a:t>9</a:t>
            </a:fld>
            <a:endParaRPr lang="en-US"/>
          </a:p>
        </p:txBody>
      </p:sp>
    </p:spTree>
    <p:extLst>
      <p:ext uri="{BB962C8B-B14F-4D97-AF65-F5344CB8AC3E}">
        <p14:creationId xmlns:p14="http://schemas.microsoft.com/office/powerpoint/2010/main" val="3677860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we are, I have home assistant in place and working</a:t>
            </a:r>
          </a:p>
          <a:p>
            <a:r>
              <a:rPr lang="en-US" dirty="0"/>
              <a:t>I have a sign that I can toggle on and off, which has already got some automation code around it</a:t>
            </a:r>
          </a:p>
          <a:p>
            <a:r>
              <a:rPr lang="en-US" dirty="0"/>
              <a:t>My Mac is a device in HASS, and it exposes an entity called “</a:t>
            </a:r>
            <a:r>
              <a:rPr lang="en-US" dirty="0" err="1"/>
              <a:t>Camera_active</a:t>
            </a:r>
            <a:r>
              <a:rPr lang="en-US" dirty="0"/>
              <a:t>”</a:t>
            </a:r>
          </a:p>
          <a:p>
            <a:r>
              <a:rPr lang="en-US" dirty="0"/>
              <a:t>Let’s join the dots, shall we?</a:t>
            </a:r>
          </a:p>
          <a:p>
            <a:endParaRPr lang="en-US" dirty="0"/>
          </a:p>
          <a:p>
            <a:r>
              <a:rPr lang="en-US" dirty="0"/>
              <a:t>I go into home assistant and add a script integration, which I use to run the shell scripts on the Pi that toggle the sign on and off WAIT A MINUTE</a:t>
            </a:r>
          </a:p>
          <a:p>
            <a:endParaRPr lang="en-US" dirty="0"/>
          </a:p>
          <a:p>
            <a:r>
              <a:rPr lang="en-US" dirty="0"/>
              <a:t>HASS is in a container. The USB ports aren’t exposed to the container. HASS can’t turn them on and off. </a:t>
            </a:r>
            <a:br>
              <a:rPr lang="en-US" dirty="0"/>
            </a:br>
            <a:br>
              <a:rPr lang="en-US" dirty="0"/>
            </a:br>
            <a:r>
              <a:rPr lang="en-US" dirty="0"/>
              <a:t>No problem. Instead of directly toggling them, I just get HASS to go out to the internet and trigger the appropriate Octopus Deploy runbook, which then come back inside the firewall via a tentacle on the pi and turns off the sign.</a:t>
            </a:r>
            <a:br>
              <a:rPr lang="en-US" dirty="0"/>
            </a:br>
            <a:br>
              <a:rPr lang="en-US" dirty="0"/>
            </a:br>
            <a:r>
              <a:rPr lang="en-US" dirty="0"/>
              <a:t>This happens surprisingly quickly, considering. Finally, we’ve met the original brief of “when a meeting starts, turn on the sign. When it ends, turn it off”. And there’s no human in the process.</a:t>
            </a:r>
            <a:br>
              <a:rPr lang="en-US" dirty="0"/>
            </a:br>
            <a:br>
              <a:rPr lang="en-US" dirty="0"/>
            </a:br>
            <a:r>
              <a:rPr lang="en-US" dirty="0"/>
              <a:t>We’ve also solved the breaker trip problem by adding a couple of UPS devices that keep the </a:t>
            </a:r>
            <a:r>
              <a:rPr lang="en-US" dirty="0" err="1"/>
              <a:t>Wifi</a:t>
            </a:r>
            <a:r>
              <a:rPr lang="en-US" dirty="0"/>
              <a:t>, the pi, the HFC router and a bunch of other stuff online when the house decides it’s had enough.</a:t>
            </a:r>
            <a:br>
              <a:rPr lang="en-US" dirty="0"/>
            </a:br>
            <a:br>
              <a:rPr lang="en-US" dirty="0"/>
            </a:br>
            <a:r>
              <a:rPr lang="en-US" dirty="0"/>
              <a:t>This is a good solution. It’s taken hours and hours of experimentation and it’s largely held together by </a:t>
            </a:r>
            <a:r>
              <a:rPr lang="en-US" dirty="0" err="1"/>
              <a:t>bandaids</a:t>
            </a:r>
            <a:r>
              <a:rPr lang="en-US" dirty="0"/>
              <a:t> and butcher’s twine, but it WORKS.</a:t>
            </a:r>
            <a:br>
              <a:rPr lang="en-US" dirty="0"/>
            </a:br>
            <a:br>
              <a:rPr lang="en-US" dirty="0"/>
            </a:br>
            <a:r>
              <a:rPr lang="en-US" dirty="0"/>
              <a:t>Shall we check in where the parable is at?</a:t>
            </a:r>
          </a:p>
        </p:txBody>
      </p:sp>
      <p:sp>
        <p:nvSpPr>
          <p:cNvPr id="4" name="Slide Number Placeholder 3"/>
          <p:cNvSpPr>
            <a:spLocks noGrp="1"/>
          </p:cNvSpPr>
          <p:nvPr>
            <p:ph type="sldNum" sz="quarter" idx="5"/>
          </p:nvPr>
        </p:nvSpPr>
        <p:spPr/>
        <p:txBody>
          <a:bodyPr/>
          <a:lstStyle/>
          <a:p>
            <a:fld id="{AA2B3D19-A4F4-4549-B79B-A5A19CDC8567}" type="slidenum">
              <a:rPr lang="en-US" smtClean="0"/>
              <a:t>10</a:t>
            </a:fld>
            <a:endParaRPr lang="en-US"/>
          </a:p>
        </p:txBody>
      </p:sp>
    </p:spTree>
    <p:extLst>
      <p:ext uri="{BB962C8B-B14F-4D97-AF65-F5344CB8AC3E}">
        <p14:creationId xmlns:p14="http://schemas.microsoft.com/office/powerpoint/2010/main" val="25650808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A82F1-AF00-27CE-343E-85449705EA8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D7299B21-6F05-A915-C786-33D76F6F4F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E18FB94-6B21-AEA1-DDE9-9E31BF78589B}"/>
              </a:ext>
            </a:extLst>
          </p:cNvPr>
          <p:cNvSpPr>
            <a:spLocks noGrp="1"/>
          </p:cNvSpPr>
          <p:nvPr>
            <p:ph type="dt" sz="half" idx="10"/>
          </p:nvPr>
        </p:nvSpPr>
        <p:spPr/>
        <p:txBody>
          <a:bodyPr/>
          <a:lstStyle/>
          <a:p>
            <a:fld id="{CC4E7806-3205-5F4D-B39F-70EB980E4807}" type="datetimeFigureOut">
              <a:rPr lang="en-US" smtClean="0"/>
              <a:t>10/23/22</a:t>
            </a:fld>
            <a:endParaRPr lang="en-US"/>
          </a:p>
        </p:txBody>
      </p:sp>
      <p:sp>
        <p:nvSpPr>
          <p:cNvPr id="5" name="Footer Placeholder 4">
            <a:extLst>
              <a:ext uri="{FF2B5EF4-FFF2-40B4-BE49-F238E27FC236}">
                <a16:creationId xmlns:a16="http://schemas.microsoft.com/office/drawing/2014/main" id="{E89D7E8D-F121-8C6D-0936-D44194F6D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B53BE7-5FF8-789B-8AB1-B19DCAFA7E12}"/>
              </a:ext>
            </a:extLst>
          </p:cNvPr>
          <p:cNvSpPr>
            <a:spLocks noGrp="1"/>
          </p:cNvSpPr>
          <p:nvPr>
            <p:ph type="sldNum" sz="quarter" idx="12"/>
          </p:nvPr>
        </p:nvSpPr>
        <p:spPr/>
        <p:txBody>
          <a:bodyPr/>
          <a:lstStyle/>
          <a:p>
            <a:fld id="{7097A8F2-9F65-5442-A9C2-54983811270A}" type="slidenum">
              <a:rPr lang="en-US" smtClean="0"/>
              <a:t>‹#›</a:t>
            </a:fld>
            <a:endParaRPr lang="en-US"/>
          </a:p>
        </p:txBody>
      </p:sp>
    </p:spTree>
    <p:extLst>
      <p:ext uri="{BB962C8B-B14F-4D97-AF65-F5344CB8AC3E}">
        <p14:creationId xmlns:p14="http://schemas.microsoft.com/office/powerpoint/2010/main" val="3563811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73A33-D62E-A147-93A8-1D0205998CF6}"/>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9938CB7-695B-3FBC-BB69-657209D3720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329E84C-F5EB-1B5E-B847-741B99505FC8}"/>
              </a:ext>
            </a:extLst>
          </p:cNvPr>
          <p:cNvSpPr>
            <a:spLocks noGrp="1"/>
          </p:cNvSpPr>
          <p:nvPr>
            <p:ph type="dt" sz="half" idx="10"/>
          </p:nvPr>
        </p:nvSpPr>
        <p:spPr/>
        <p:txBody>
          <a:bodyPr/>
          <a:lstStyle/>
          <a:p>
            <a:fld id="{CC4E7806-3205-5F4D-B39F-70EB980E4807}" type="datetimeFigureOut">
              <a:rPr lang="en-US" smtClean="0"/>
              <a:t>10/23/22</a:t>
            </a:fld>
            <a:endParaRPr lang="en-US"/>
          </a:p>
        </p:txBody>
      </p:sp>
      <p:sp>
        <p:nvSpPr>
          <p:cNvPr id="5" name="Footer Placeholder 4">
            <a:extLst>
              <a:ext uri="{FF2B5EF4-FFF2-40B4-BE49-F238E27FC236}">
                <a16:creationId xmlns:a16="http://schemas.microsoft.com/office/drawing/2014/main" id="{BA3D71C5-8B0B-F85A-3D38-838CB1AED9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88BD6D-B86D-CC29-2D77-F934788DFA48}"/>
              </a:ext>
            </a:extLst>
          </p:cNvPr>
          <p:cNvSpPr>
            <a:spLocks noGrp="1"/>
          </p:cNvSpPr>
          <p:nvPr>
            <p:ph type="sldNum" sz="quarter" idx="12"/>
          </p:nvPr>
        </p:nvSpPr>
        <p:spPr/>
        <p:txBody>
          <a:bodyPr/>
          <a:lstStyle/>
          <a:p>
            <a:fld id="{7097A8F2-9F65-5442-A9C2-54983811270A}" type="slidenum">
              <a:rPr lang="en-US" smtClean="0"/>
              <a:t>‹#›</a:t>
            </a:fld>
            <a:endParaRPr lang="en-US"/>
          </a:p>
        </p:txBody>
      </p:sp>
    </p:spTree>
    <p:extLst>
      <p:ext uri="{BB962C8B-B14F-4D97-AF65-F5344CB8AC3E}">
        <p14:creationId xmlns:p14="http://schemas.microsoft.com/office/powerpoint/2010/main" val="3200653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273291-952B-75BA-BCC2-4C94C3BE37E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A1FB918-9E8D-F7DD-4067-345E507A88F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D751E81-617E-722C-C6FE-3263395A6A4E}"/>
              </a:ext>
            </a:extLst>
          </p:cNvPr>
          <p:cNvSpPr>
            <a:spLocks noGrp="1"/>
          </p:cNvSpPr>
          <p:nvPr>
            <p:ph type="dt" sz="half" idx="10"/>
          </p:nvPr>
        </p:nvSpPr>
        <p:spPr/>
        <p:txBody>
          <a:bodyPr/>
          <a:lstStyle/>
          <a:p>
            <a:fld id="{CC4E7806-3205-5F4D-B39F-70EB980E4807}" type="datetimeFigureOut">
              <a:rPr lang="en-US" smtClean="0"/>
              <a:t>10/23/22</a:t>
            </a:fld>
            <a:endParaRPr lang="en-US"/>
          </a:p>
        </p:txBody>
      </p:sp>
      <p:sp>
        <p:nvSpPr>
          <p:cNvPr id="5" name="Footer Placeholder 4">
            <a:extLst>
              <a:ext uri="{FF2B5EF4-FFF2-40B4-BE49-F238E27FC236}">
                <a16:creationId xmlns:a16="http://schemas.microsoft.com/office/drawing/2014/main" id="{09526A85-44AF-4D7A-C775-4BE6BC553F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783FBA-E19A-80F8-B2C0-338F6220FE0A}"/>
              </a:ext>
            </a:extLst>
          </p:cNvPr>
          <p:cNvSpPr>
            <a:spLocks noGrp="1"/>
          </p:cNvSpPr>
          <p:nvPr>
            <p:ph type="sldNum" sz="quarter" idx="12"/>
          </p:nvPr>
        </p:nvSpPr>
        <p:spPr/>
        <p:txBody>
          <a:bodyPr/>
          <a:lstStyle/>
          <a:p>
            <a:fld id="{7097A8F2-9F65-5442-A9C2-54983811270A}" type="slidenum">
              <a:rPr lang="en-US" smtClean="0"/>
              <a:t>‹#›</a:t>
            </a:fld>
            <a:endParaRPr lang="en-US"/>
          </a:p>
        </p:txBody>
      </p:sp>
    </p:spTree>
    <p:extLst>
      <p:ext uri="{BB962C8B-B14F-4D97-AF65-F5344CB8AC3E}">
        <p14:creationId xmlns:p14="http://schemas.microsoft.com/office/powerpoint/2010/main" val="3017018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D3478-423A-2F13-DF1C-B6DB0EA9BDC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FC360AB-3B64-43D3-8852-1AA75B22B46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83E4965-4D98-6689-AAE5-EAA7362BE92C}"/>
              </a:ext>
            </a:extLst>
          </p:cNvPr>
          <p:cNvSpPr>
            <a:spLocks noGrp="1"/>
          </p:cNvSpPr>
          <p:nvPr>
            <p:ph type="dt" sz="half" idx="10"/>
          </p:nvPr>
        </p:nvSpPr>
        <p:spPr/>
        <p:txBody>
          <a:bodyPr/>
          <a:lstStyle/>
          <a:p>
            <a:fld id="{CC4E7806-3205-5F4D-B39F-70EB980E4807}" type="datetimeFigureOut">
              <a:rPr lang="en-US" smtClean="0"/>
              <a:t>10/23/22</a:t>
            </a:fld>
            <a:endParaRPr lang="en-US"/>
          </a:p>
        </p:txBody>
      </p:sp>
      <p:sp>
        <p:nvSpPr>
          <p:cNvPr id="5" name="Footer Placeholder 4">
            <a:extLst>
              <a:ext uri="{FF2B5EF4-FFF2-40B4-BE49-F238E27FC236}">
                <a16:creationId xmlns:a16="http://schemas.microsoft.com/office/drawing/2014/main" id="{66AFE083-07C4-5CEC-2977-F08C19350F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29E5D3-52F7-3427-FCF2-B7FCAF684DA4}"/>
              </a:ext>
            </a:extLst>
          </p:cNvPr>
          <p:cNvSpPr>
            <a:spLocks noGrp="1"/>
          </p:cNvSpPr>
          <p:nvPr>
            <p:ph type="sldNum" sz="quarter" idx="12"/>
          </p:nvPr>
        </p:nvSpPr>
        <p:spPr/>
        <p:txBody>
          <a:bodyPr/>
          <a:lstStyle/>
          <a:p>
            <a:fld id="{7097A8F2-9F65-5442-A9C2-54983811270A}" type="slidenum">
              <a:rPr lang="en-US" smtClean="0"/>
              <a:t>‹#›</a:t>
            </a:fld>
            <a:endParaRPr lang="en-US"/>
          </a:p>
        </p:txBody>
      </p:sp>
    </p:spTree>
    <p:extLst>
      <p:ext uri="{BB962C8B-B14F-4D97-AF65-F5344CB8AC3E}">
        <p14:creationId xmlns:p14="http://schemas.microsoft.com/office/powerpoint/2010/main" val="99847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59FC1-09D1-16EA-539A-EB800810104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659C5203-ECB1-2E92-95FD-A134CC92C0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210F1F6-405B-C628-1313-F9DDB11FF480}"/>
              </a:ext>
            </a:extLst>
          </p:cNvPr>
          <p:cNvSpPr>
            <a:spLocks noGrp="1"/>
          </p:cNvSpPr>
          <p:nvPr>
            <p:ph type="dt" sz="half" idx="10"/>
          </p:nvPr>
        </p:nvSpPr>
        <p:spPr/>
        <p:txBody>
          <a:bodyPr/>
          <a:lstStyle/>
          <a:p>
            <a:fld id="{CC4E7806-3205-5F4D-B39F-70EB980E4807}" type="datetimeFigureOut">
              <a:rPr lang="en-US" smtClean="0"/>
              <a:t>10/23/22</a:t>
            </a:fld>
            <a:endParaRPr lang="en-US"/>
          </a:p>
        </p:txBody>
      </p:sp>
      <p:sp>
        <p:nvSpPr>
          <p:cNvPr id="5" name="Footer Placeholder 4">
            <a:extLst>
              <a:ext uri="{FF2B5EF4-FFF2-40B4-BE49-F238E27FC236}">
                <a16:creationId xmlns:a16="http://schemas.microsoft.com/office/drawing/2014/main" id="{B19CF5BB-AFA4-477C-99AE-FE637E215E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B46E82-E647-8F06-4F6E-43A17F755607}"/>
              </a:ext>
            </a:extLst>
          </p:cNvPr>
          <p:cNvSpPr>
            <a:spLocks noGrp="1"/>
          </p:cNvSpPr>
          <p:nvPr>
            <p:ph type="sldNum" sz="quarter" idx="12"/>
          </p:nvPr>
        </p:nvSpPr>
        <p:spPr/>
        <p:txBody>
          <a:bodyPr/>
          <a:lstStyle/>
          <a:p>
            <a:fld id="{7097A8F2-9F65-5442-A9C2-54983811270A}" type="slidenum">
              <a:rPr lang="en-US" smtClean="0"/>
              <a:t>‹#›</a:t>
            </a:fld>
            <a:endParaRPr lang="en-US"/>
          </a:p>
        </p:txBody>
      </p:sp>
    </p:spTree>
    <p:extLst>
      <p:ext uri="{BB962C8B-B14F-4D97-AF65-F5344CB8AC3E}">
        <p14:creationId xmlns:p14="http://schemas.microsoft.com/office/powerpoint/2010/main" val="1801750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35BAA-74B0-B69E-CF65-13B69192E19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FBB00EB-5FA3-FCF5-7372-BCE3B30AA86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158F02A-3A85-0FCA-EDD6-E4448E2D89B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5442694-4D56-F74B-A835-5F69FD13C303}"/>
              </a:ext>
            </a:extLst>
          </p:cNvPr>
          <p:cNvSpPr>
            <a:spLocks noGrp="1"/>
          </p:cNvSpPr>
          <p:nvPr>
            <p:ph type="dt" sz="half" idx="10"/>
          </p:nvPr>
        </p:nvSpPr>
        <p:spPr/>
        <p:txBody>
          <a:bodyPr/>
          <a:lstStyle/>
          <a:p>
            <a:fld id="{CC4E7806-3205-5F4D-B39F-70EB980E4807}" type="datetimeFigureOut">
              <a:rPr lang="en-US" smtClean="0"/>
              <a:t>10/23/22</a:t>
            </a:fld>
            <a:endParaRPr lang="en-US"/>
          </a:p>
        </p:txBody>
      </p:sp>
      <p:sp>
        <p:nvSpPr>
          <p:cNvPr id="6" name="Footer Placeholder 5">
            <a:extLst>
              <a:ext uri="{FF2B5EF4-FFF2-40B4-BE49-F238E27FC236}">
                <a16:creationId xmlns:a16="http://schemas.microsoft.com/office/drawing/2014/main" id="{2B9AB06F-5614-AC86-A2F5-78A709F4C5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6C005D-B141-1F27-0538-4327C942D9DE}"/>
              </a:ext>
            </a:extLst>
          </p:cNvPr>
          <p:cNvSpPr>
            <a:spLocks noGrp="1"/>
          </p:cNvSpPr>
          <p:nvPr>
            <p:ph type="sldNum" sz="quarter" idx="12"/>
          </p:nvPr>
        </p:nvSpPr>
        <p:spPr/>
        <p:txBody>
          <a:bodyPr/>
          <a:lstStyle/>
          <a:p>
            <a:fld id="{7097A8F2-9F65-5442-A9C2-54983811270A}" type="slidenum">
              <a:rPr lang="en-US" smtClean="0"/>
              <a:t>‹#›</a:t>
            </a:fld>
            <a:endParaRPr lang="en-US"/>
          </a:p>
        </p:txBody>
      </p:sp>
    </p:spTree>
    <p:extLst>
      <p:ext uri="{BB962C8B-B14F-4D97-AF65-F5344CB8AC3E}">
        <p14:creationId xmlns:p14="http://schemas.microsoft.com/office/powerpoint/2010/main" val="24212037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E536D-09F5-1FEE-F86D-9E2640540F70}"/>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FEF700E-5483-FF83-2932-F0796830FF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8631E9E5-0587-083E-5062-2487DC5A2AD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42A4174-3413-E1D9-1BAA-8DA97D2914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C838432-6474-66F0-5EDA-4BA83D481AE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EC6342E2-5114-5DF3-9B85-C9CA0447F17D}"/>
              </a:ext>
            </a:extLst>
          </p:cNvPr>
          <p:cNvSpPr>
            <a:spLocks noGrp="1"/>
          </p:cNvSpPr>
          <p:nvPr>
            <p:ph type="dt" sz="half" idx="10"/>
          </p:nvPr>
        </p:nvSpPr>
        <p:spPr/>
        <p:txBody>
          <a:bodyPr/>
          <a:lstStyle/>
          <a:p>
            <a:fld id="{CC4E7806-3205-5F4D-B39F-70EB980E4807}" type="datetimeFigureOut">
              <a:rPr lang="en-US" smtClean="0"/>
              <a:t>10/23/22</a:t>
            </a:fld>
            <a:endParaRPr lang="en-US"/>
          </a:p>
        </p:txBody>
      </p:sp>
      <p:sp>
        <p:nvSpPr>
          <p:cNvPr id="8" name="Footer Placeholder 7">
            <a:extLst>
              <a:ext uri="{FF2B5EF4-FFF2-40B4-BE49-F238E27FC236}">
                <a16:creationId xmlns:a16="http://schemas.microsoft.com/office/drawing/2014/main" id="{998FDEFA-202B-D198-D799-D53E98E284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C34A82-FA50-7C9C-774C-E1007FC53D82}"/>
              </a:ext>
            </a:extLst>
          </p:cNvPr>
          <p:cNvSpPr>
            <a:spLocks noGrp="1"/>
          </p:cNvSpPr>
          <p:nvPr>
            <p:ph type="sldNum" sz="quarter" idx="12"/>
          </p:nvPr>
        </p:nvSpPr>
        <p:spPr/>
        <p:txBody>
          <a:bodyPr/>
          <a:lstStyle/>
          <a:p>
            <a:fld id="{7097A8F2-9F65-5442-A9C2-54983811270A}" type="slidenum">
              <a:rPr lang="en-US" smtClean="0"/>
              <a:t>‹#›</a:t>
            </a:fld>
            <a:endParaRPr lang="en-US"/>
          </a:p>
        </p:txBody>
      </p:sp>
    </p:spTree>
    <p:extLst>
      <p:ext uri="{BB962C8B-B14F-4D97-AF65-F5344CB8AC3E}">
        <p14:creationId xmlns:p14="http://schemas.microsoft.com/office/powerpoint/2010/main" val="150335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83E2F-6E1D-0665-3903-F0C631BDEFE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7DE7B54-C5FD-C25C-7D37-267EF24B375F}"/>
              </a:ext>
            </a:extLst>
          </p:cNvPr>
          <p:cNvSpPr>
            <a:spLocks noGrp="1"/>
          </p:cNvSpPr>
          <p:nvPr>
            <p:ph type="dt" sz="half" idx="10"/>
          </p:nvPr>
        </p:nvSpPr>
        <p:spPr/>
        <p:txBody>
          <a:bodyPr/>
          <a:lstStyle/>
          <a:p>
            <a:fld id="{CC4E7806-3205-5F4D-B39F-70EB980E4807}" type="datetimeFigureOut">
              <a:rPr lang="en-US" smtClean="0"/>
              <a:t>10/23/22</a:t>
            </a:fld>
            <a:endParaRPr lang="en-US"/>
          </a:p>
        </p:txBody>
      </p:sp>
      <p:sp>
        <p:nvSpPr>
          <p:cNvPr id="4" name="Footer Placeholder 3">
            <a:extLst>
              <a:ext uri="{FF2B5EF4-FFF2-40B4-BE49-F238E27FC236}">
                <a16:creationId xmlns:a16="http://schemas.microsoft.com/office/drawing/2014/main" id="{13DDCB41-FB90-745D-6647-FCAB02F23A6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C5D63DC-3C35-0560-3371-8D8CFB48723D}"/>
              </a:ext>
            </a:extLst>
          </p:cNvPr>
          <p:cNvSpPr>
            <a:spLocks noGrp="1"/>
          </p:cNvSpPr>
          <p:nvPr>
            <p:ph type="sldNum" sz="quarter" idx="12"/>
          </p:nvPr>
        </p:nvSpPr>
        <p:spPr/>
        <p:txBody>
          <a:bodyPr/>
          <a:lstStyle/>
          <a:p>
            <a:fld id="{7097A8F2-9F65-5442-A9C2-54983811270A}" type="slidenum">
              <a:rPr lang="en-US" smtClean="0"/>
              <a:t>‹#›</a:t>
            </a:fld>
            <a:endParaRPr lang="en-US"/>
          </a:p>
        </p:txBody>
      </p:sp>
    </p:spTree>
    <p:extLst>
      <p:ext uri="{BB962C8B-B14F-4D97-AF65-F5344CB8AC3E}">
        <p14:creationId xmlns:p14="http://schemas.microsoft.com/office/powerpoint/2010/main" val="4248825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009082-0768-9657-578E-F764566C166B}"/>
              </a:ext>
            </a:extLst>
          </p:cNvPr>
          <p:cNvSpPr>
            <a:spLocks noGrp="1"/>
          </p:cNvSpPr>
          <p:nvPr>
            <p:ph type="dt" sz="half" idx="10"/>
          </p:nvPr>
        </p:nvSpPr>
        <p:spPr/>
        <p:txBody>
          <a:bodyPr/>
          <a:lstStyle/>
          <a:p>
            <a:fld id="{CC4E7806-3205-5F4D-B39F-70EB980E4807}" type="datetimeFigureOut">
              <a:rPr lang="en-US" smtClean="0"/>
              <a:t>10/23/22</a:t>
            </a:fld>
            <a:endParaRPr lang="en-US"/>
          </a:p>
        </p:txBody>
      </p:sp>
      <p:sp>
        <p:nvSpPr>
          <p:cNvPr id="3" name="Footer Placeholder 2">
            <a:extLst>
              <a:ext uri="{FF2B5EF4-FFF2-40B4-BE49-F238E27FC236}">
                <a16:creationId xmlns:a16="http://schemas.microsoft.com/office/drawing/2014/main" id="{84BB40DF-5D74-4228-5DCE-38154552DD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880FAB2-DB10-16C5-14EA-4E74793C8473}"/>
              </a:ext>
            </a:extLst>
          </p:cNvPr>
          <p:cNvSpPr>
            <a:spLocks noGrp="1"/>
          </p:cNvSpPr>
          <p:nvPr>
            <p:ph type="sldNum" sz="quarter" idx="12"/>
          </p:nvPr>
        </p:nvSpPr>
        <p:spPr/>
        <p:txBody>
          <a:bodyPr/>
          <a:lstStyle/>
          <a:p>
            <a:fld id="{7097A8F2-9F65-5442-A9C2-54983811270A}" type="slidenum">
              <a:rPr lang="en-US" smtClean="0"/>
              <a:t>‹#›</a:t>
            </a:fld>
            <a:endParaRPr lang="en-US"/>
          </a:p>
        </p:txBody>
      </p:sp>
    </p:spTree>
    <p:extLst>
      <p:ext uri="{BB962C8B-B14F-4D97-AF65-F5344CB8AC3E}">
        <p14:creationId xmlns:p14="http://schemas.microsoft.com/office/powerpoint/2010/main" val="2073821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B9110-42E7-9014-6D90-BDBF92CAB4A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A266B100-DE66-38E7-52C9-94E982BA68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5731E6A9-72F0-8719-2171-35F8302A5C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3E299D4-77E8-2623-BAFC-F4AEEA4ACFFA}"/>
              </a:ext>
            </a:extLst>
          </p:cNvPr>
          <p:cNvSpPr>
            <a:spLocks noGrp="1"/>
          </p:cNvSpPr>
          <p:nvPr>
            <p:ph type="dt" sz="half" idx="10"/>
          </p:nvPr>
        </p:nvSpPr>
        <p:spPr/>
        <p:txBody>
          <a:bodyPr/>
          <a:lstStyle/>
          <a:p>
            <a:fld id="{CC4E7806-3205-5F4D-B39F-70EB980E4807}" type="datetimeFigureOut">
              <a:rPr lang="en-US" smtClean="0"/>
              <a:t>10/23/22</a:t>
            </a:fld>
            <a:endParaRPr lang="en-US"/>
          </a:p>
        </p:txBody>
      </p:sp>
      <p:sp>
        <p:nvSpPr>
          <p:cNvPr id="6" name="Footer Placeholder 5">
            <a:extLst>
              <a:ext uri="{FF2B5EF4-FFF2-40B4-BE49-F238E27FC236}">
                <a16:creationId xmlns:a16="http://schemas.microsoft.com/office/drawing/2014/main" id="{D0B17DC4-A361-D073-7277-577F427B7F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A85C38-D33F-141F-02D6-BCB1873252FE}"/>
              </a:ext>
            </a:extLst>
          </p:cNvPr>
          <p:cNvSpPr>
            <a:spLocks noGrp="1"/>
          </p:cNvSpPr>
          <p:nvPr>
            <p:ph type="sldNum" sz="quarter" idx="12"/>
          </p:nvPr>
        </p:nvSpPr>
        <p:spPr/>
        <p:txBody>
          <a:bodyPr/>
          <a:lstStyle/>
          <a:p>
            <a:fld id="{7097A8F2-9F65-5442-A9C2-54983811270A}" type="slidenum">
              <a:rPr lang="en-US" smtClean="0"/>
              <a:t>‹#›</a:t>
            </a:fld>
            <a:endParaRPr lang="en-US"/>
          </a:p>
        </p:txBody>
      </p:sp>
    </p:spTree>
    <p:extLst>
      <p:ext uri="{BB962C8B-B14F-4D97-AF65-F5344CB8AC3E}">
        <p14:creationId xmlns:p14="http://schemas.microsoft.com/office/powerpoint/2010/main" val="9032707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6580C-40DB-E9B0-F843-6A04BB2C611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9E6EE47-53DB-F274-CDE4-824924DD838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7FAF869-02D2-3FA3-A36A-36AC20E8D7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77E7C16-AB36-3411-5893-5454E18ECD61}"/>
              </a:ext>
            </a:extLst>
          </p:cNvPr>
          <p:cNvSpPr>
            <a:spLocks noGrp="1"/>
          </p:cNvSpPr>
          <p:nvPr>
            <p:ph type="dt" sz="half" idx="10"/>
          </p:nvPr>
        </p:nvSpPr>
        <p:spPr/>
        <p:txBody>
          <a:bodyPr/>
          <a:lstStyle/>
          <a:p>
            <a:fld id="{CC4E7806-3205-5F4D-B39F-70EB980E4807}" type="datetimeFigureOut">
              <a:rPr lang="en-US" smtClean="0"/>
              <a:t>10/23/22</a:t>
            </a:fld>
            <a:endParaRPr lang="en-US"/>
          </a:p>
        </p:txBody>
      </p:sp>
      <p:sp>
        <p:nvSpPr>
          <p:cNvPr id="6" name="Footer Placeholder 5">
            <a:extLst>
              <a:ext uri="{FF2B5EF4-FFF2-40B4-BE49-F238E27FC236}">
                <a16:creationId xmlns:a16="http://schemas.microsoft.com/office/drawing/2014/main" id="{08237F57-DD7F-F107-40C8-516685585B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1A0A0C-B30E-F804-07EC-128894484719}"/>
              </a:ext>
            </a:extLst>
          </p:cNvPr>
          <p:cNvSpPr>
            <a:spLocks noGrp="1"/>
          </p:cNvSpPr>
          <p:nvPr>
            <p:ph type="sldNum" sz="quarter" idx="12"/>
          </p:nvPr>
        </p:nvSpPr>
        <p:spPr/>
        <p:txBody>
          <a:bodyPr/>
          <a:lstStyle/>
          <a:p>
            <a:fld id="{7097A8F2-9F65-5442-A9C2-54983811270A}" type="slidenum">
              <a:rPr lang="en-US" smtClean="0"/>
              <a:t>‹#›</a:t>
            </a:fld>
            <a:endParaRPr lang="en-US"/>
          </a:p>
        </p:txBody>
      </p:sp>
    </p:spTree>
    <p:extLst>
      <p:ext uri="{BB962C8B-B14F-4D97-AF65-F5344CB8AC3E}">
        <p14:creationId xmlns:p14="http://schemas.microsoft.com/office/powerpoint/2010/main" val="373503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D9AB1C-A1FF-D9C0-300D-0113E0484E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9CFDEB8-9322-067C-9900-5F50C1C270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6310AA3-5B28-7FF5-FF72-0E6E6855F5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4E7806-3205-5F4D-B39F-70EB980E4807}" type="datetimeFigureOut">
              <a:rPr lang="en-US" smtClean="0"/>
              <a:t>10/23/22</a:t>
            </a:fld>
            <a:endParaRPr lang="en-US"/>
          </a:p>
        </p:txBody>
      </p:sp>
      <p:sp>
        <p:nvSpPr>
          <p:cNvPr id="5" name="Footer Placeholder 4">
            <a:extLst>
              <a:ext uri="{FF2B5EF4-FFF2-40B4-BE49-F238E27FC236}">
                <a16:creationId xmlns:a16="http://schemas.microsoft.com/office/drawing/2014/main" id="{1CC221C0-A004-C767-980A-A9F459E436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DF0021E-1105-4172-C2E9-F82E85D0A4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97A8F2-9F65-5442-A9C2-54983811270A}" type="slidenum">
              <a:rPr lang="en-US" smtClean="0"/>
              <a:t>‹#›</a:t>
            </a:fld>
            <a:endParaRPr lang="en-US"/>
          </a:p>
        </p:txBody>
      </p:sp>
    </p:spTree>
    <p:extLst>
      <p:ext uri="{BB962C8B-B14F-4D97-AF65-F5344CB8AC3E}">
        <p14:creationId xmlns:p14="http://schemas.microsoft.com/office/powerpoint/2010/main" val="41867945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93C2E22B-20F6-2DBC-0C0F-99EBFEB35D2E}"/>
              </a:ext>
            </a:extLst>
          </p:cNvPr>
          <p:cNvPicPr>
            <a:picLocks noChangeAspect="1"/>
          </p:cNvPicPr>
          <p:nvPr/>
        </p:nvPicPr>
        <p:blipFill rotWithShape="1">
          <a:blip r:embed="rId2"/>
          <a:srcRect t="13101" b="11899"/>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CA498C8B-AA65-C6E7-AC91-266D4156F5EF}"/>
              </a:ext>
            </a:extLst>
          </p:cNvPr>
          <p:cNvSpPr>
            <a:spLocks noGrp="1"/>
          </p:cNvSpPr>
          <p:nvPr>
            <p:ph type="ctrTitle"/>
          </p:nvPr>
        </p:nvSpPr>
        <p:spPr>
          <a:xfrm>
            <a:off x="8022021" y="3231931"/>
            <a:ext cx="3852041" cy="1834056"/>
          </a:xfrm>
        </p:spPr>
        <p:txBody>
          <a:bodyPr>
            <a:normAutofit/>
          </a:bodyPr>
          <a:lstStyle/>
          <a:p>
            <a:r>
              <a:rPr lang="en-US" sz="4000"/>
              <a:t>My Studio Light</a:t>
            </a:r>
          </a:p>
        </p:txBody>
      </p:sp>
      <p:sp>
        <p:nvSpPr>
          <p:cNvPr id="3" name="Subtitle 2">
            <a:extLst>
              <a:ext uri="{FF2B5EF4-FFF2-40B4-BE49-F238E27FC236}">
                <a16:creationId xmlns:a16="http://schemas.microsoft.com/office/drawing/2014/main" id="{29E23F50-872D-7B18-1E6E-ADE8F677C51D}"/>
              </a:ext>
            </a:extLst>
          </p:cNvPr>
          <p:cNvSpPr>
            <a:spLocks noGrp="1"/>
          </p:cNvSpPr>
          <p:nvPr>
            <p:ph type="subTitle" idx="1"/>
          </p:nvPr>
        </p:nvSpPr>
        <p:spPr>
          <a:xfrm>
            <a:off x="7782910" y="5242675"/>
            <a:ext cx="4330262" cy="683284"/>
          </a:xfrm>
        </p:spPr>
        <p:txBody>
          <a:bodyPr>
            <a:normAutofit/>
          </a:bodyPr>
          <a:lstStyle/>
          <a:p>
            <a:r>
              <a:rPr lang="en-US" sz="2000"/>
              <a:t>A parable of complexity</a:t>
            </a:r>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0028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86F1E-43F4-ABA7-9E94-1C1E70DD6C28}"/>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EE93F682-D1DE-9461-23F4-6F2C0B2BCD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15481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E4A23-0BED-A39A-E1A7-E13AB0F7BD07}"/>
              </a:ext>
            </a:extLst>
          </p:cNvPr>
          <p:cNvSpPr>
            <a:spLocks noGrp="1"/>
          </p:cNvSpPr>
          <p:nvPr>
            <p:ph type="title"/>
          </p:nvPr>
        </p:nvSpPr>
        <p:spPr/>
        <p:txBody>
          <a:bodyPr/>
          <a:lstStyle/>
          <a:p>
            <a:r>
              <a:rPr lang="en-US" dirty="0"/>
              <a:t>Is this Heavy Handed Yet?</a:t>
            </a:r>
          </a:p>
        </p:txBody>
      </p:sp>
      <p:sp>
        <p:nvSpPr>
          <p:cNvPr id="3" name="Content Placeholder 2">
            <a:extLst>
              <a:ext uri="{FF2B5EF4-FFF2-40B4-BE49-F238E27FC236}">
                <a16:creationId xmlns:a16="http://schemas.microsoft.com/office/drawing/2014/main" id="{65762E3B-8038-D9F9-5F1A-5DB144351B8C}"/>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082884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F6ACD-0112-BECA-BBB2-2AF2F631A177}"/>
              </a:ext>
            </a:extLst>
          </p:cNvPr>
          <p:cNvSpPr>
            <a:spLocks noGrp="1"/>
          </p:cNvSpPr>
          <p:nvPr>
            <p:ph type="title"/>
          </p:nvPr>
        </p:nvSpPr>
        <p:spPr/>
        <p:txBody>
          <a:bodyPr/>
          <a:lstStyle/>
          <a:p>
            <a:r>
              <a:rPr lang="en-US" dirty="0"/>
              <a:t>Where we are now</a:t>
            </a:r>
          </a:p>
        </p:txBody>
      </p:sp>
      <p:sp>
        <p:nvSpPr>
          <p:cNvPr id="3" name="Content Placeholder 2">
            <a:extLst>
              <a:ext uri="{FF2B5EF4-FFF2-40B4-BE49-F238E27FC236}">
                <a16:creationId xmlns:a16="http://schemas.microsoft.com/office/drawing/2014/main" id="{C8324905-B4CB-3752-A3D5-1B0281C42FF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21687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1E576-7CE3-AD07-BD8C-F6C94F5C4A64}"/>
              </a:ext>
            </a:extLst>
          </p:cNvPr>
          <p:cNvSpPr>
            <a:spLocks noGrp="1"/>
          </p:cNvSpPr>
          <p:nvPr>
            <p:ph type="title"/>
          </p:nvPr>
        </p:nvSpPr>
        <p:spPr/>
        <p:txBody>
          <a:bodyPr/>
          <a:lstStyle/>
          <a:p>
            <a:r>
              <a:rPr lang="en-US" dirty="0"/>
              <a:t>Wrapping Up</a:t>
            </a:r>
          </a:p>
        </p:txBody>
      </p:sp>
      <p:sp>
        <p:nvSpPr>
          <p:cNvPr id="3" name="Content Placeholder 2">
            <a:extLst>
              <a:ext uri="{FF2B5EF4-FFF2-40B4-BE49-F238E27FC236}">
                <a16:creationId xmlns:a16="http://schemas.microsoft.com/office/drawing/2014/main" id="{3FD16687-EA3D-8464-60A1-889770C31235}"/>
              </a:ext>
            </a:extLst>
          </p:cNvPr>
          <p:cNvSpPr>
            <a:spLocks noGrp="1"/>
          </p:cNvSpPr>
          <p:nvPr>
            <p:ph idx="1"/>
          </p:nvPr>
        </p:nvSpPr>
        <p:spPr/>
        <p:txBody>
          <a:bodyPr/>
          <a:lstStyle/>
          <a:p>
            <a:r>
              <a:rPr lang="en-US" dirty="0"/>
              <a:t>Systems tend towards complexity over time</a:t>
            </a:r>
          </a:p>
          <a:p>
            <a:r>
              <a:rPr lang="en-US" dirty="0"/>
              <a:t>Disincentives exist around reducing that complexity</a:t>
            </a:r>
          </a:p>
          <a:p>
            <a:r>
              <a:rPr lang="en-US" dirty="0"/>
              <a:t>Your time is a “hidden” cost</a:t>
            </a:r>
          </a:p>
          <a:p>
            <a:r>
              <a:rPr lang="en-US" dirty="0"/>
              <a:t>Sometimes, spending a few bucks yields a better result</a:t>
            </a:r>
          </a:p>
          <a:p>
            <a:r>
              <a:rPr lang="en-US" dirty="0"/>
              <a:t>Overengineering can be fun</a:t>
            </a:r>
          </a:p>
          <a:p>
            <a:r>
              <a:rPr lang="en-US" dirty="0"/>
              <a:t>I still have not replaced the Raspberry Pi. It’s FINE.</a:t>
            </a:r>
          </a:p>
        </p:txBody>
      </p:sp>
    </p:spTree>
    <p:extLst>
      <p:ext uri="{BB962C8B-B14F-4D97-AF65-F5344CB8AC3E}">
        <p14:creationId xmlns:p14="http://schemas.microsoft.com/office/powerpoint/2010/main" val="834416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0E824-D6E1-B65D-4476-AE0C5D443DB9}"/>
              </a:ext>
            </a:extLst>
          </p:cNvPr>
          <p:cNvSpPr>
            <a:spLocks noGrp="1"/>
          </p:cNvSpPr>
          <p:nvPr>
            <p:ph type="title"/>
          </p:nvPr>
        </p:nvSpPr>
        <p:spPr/>
        <p:txBody>
          <a:bodyPr/>
          <a:lstStyle/>
          <a:p>
            <a:r>
              <a:rPr lang="en-US" dirty="0"/>
              <a:t>How it started</a:t>
            </a:r>
          </a:p>
        </p:txBody>
      </p:sp>
      <p:sp>
        <p:nvSpPr>
          <p:cNvPr id="3" name="Content Placeholder 2">
            <a:extLst>
              <a:ext uri="{FF2B5EF4-FFF2-40B4-BE49-F238E27FC236}">
                <a16:creationId xmlns:a16="http://schemas.microsoft.com/office/drawing/2014/main" id="{FB99B403-3F86-D3E7-A482-0715CDC58C1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7046762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3914F-1892-B91A-0C3F-0C2DA64ABA7A}"/>
              </a:ext>
            </a:extLst>
          </p:cNvPr>
          <p:cNvSpPr>
            <a:spLocks noGrp="1"/>
          </p:cNvSpPr>
          <p:nvPr>
            <p:ph type="title"/>
          </p:nvPr>
        </p:nvSpPr>
        <p:spPr/>
        <p:txBody>
          <a:bodyPr/>
          <a:lstStyle/>
          <a:p>
            <a:r>
              <a:rPr lang="en-US" dirty="0"/>
              <a:t>This video is a parable</a:t>
            </a:r>
          </a:p>
        </p:txBody>
      </p:sp>
      <p:sp>
        <p:nvSpPr>
          <p:cNvPr id="3" name="Content Placeholder 2">
            <a:extLst>
              <a:ext uri="{FF2B5EF4-FFF2-40B4-BE49-F238E27FC236}">
                <a16:creationId xmlns:a16="http://schemas.microsoft.com/office/drawing/2014/main" id="{1AC25057-02A9-B08B-BE29-2A7EB07EA55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19664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3A231-DAB7-A3AF-BA89-C53DF27367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89583B2-97E5-E0AE-0B71-EB1FF17C620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200786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DB1F2-32E2-B026-F72B-7A6D5E7A3BF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8B39575-4F0E-A9E9-C4E2-1FACE048096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741228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65FB6-2D32-5AD3-C0E4-F685EEF8FCF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93259E3-ABF1-F1E1-D05C-DC2841B7402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31039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0BAAC-6EF5-4D3B-143F-2A3EBEB104F7}"/>
              </a:ext>
            </a:extLst>
          </p:cNvPr>
          <p:cNvSpPr>
            <a:spLocks noGrp="1"/>
          </p:cNvSpPr>
          <p:nvPr>
            <p:ph type="title"/>
          </p:nvPr>
        </p:nvSpPr>
        <p:spPr/>
        <p:txBody>
          <a:bodyPr/>
          <a:lstStyle/>
          <a:p>
            <a:r>
              <a:rPr lang="en-US" dirty="0"/>
              <a:t>Yes, It’s still a parable</a:t>
            </a:r>
          </a:p>
        </p:txBody>
      </p:sp>
      <p:sp>
        <p:nvSpPr>
          <p:cNvPr id="3" name="Content Placeholder 2">
            <a:extLst>
              <a:ext uri="{FF2B5EF4-FFF2-40B4-BE49-F238E27FC236}">
                <a16:creationId xmlns:a16="http://schemas.microsoft.com/office/drawing/2014/main" id="{70C14776-AA36-8FE6-3744-D475E82E044F}"/>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13156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21BCE-BAA9-FE31-964A-0D2400533B8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9BE8050-8A3D-1E29-FB00-65DE2B876CB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32850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B9A5A-7234-9CE8-7C7D-248FAA2C1D78}"/>
              </a:ext>
            </a:extLst>
          </p:cNvPr>
          <p:cNvSpPr>
            <a:spLocks noGrp="1"/>
          </p:cNvSpPr>
          <p:nvPr>
            <p:ph type="title"/>
          </p:nvPr>
        </p:nvSpPr>
        <p:spPr/>
        <p:txBody>
          <a:bodyPr/>
          <a:lstStyle/>
          <a:p>
            <a:r>
              <a:rPr lang="en-US" dirty="0"/>
              <a:t>MEANWHILE!</a:t>
            </a:r>
          </a:p>
        </p:txBody>
      </p:sp>
      <p:sp>
        <p:nvSpPr>
          <p:cNvPr id="3" name="Content Placeholder 2">
            <a:extLst>
              <a:ext uri="{FF2B5EF4-FFF2-40B4-BE49-F238E27FC236}">
                <a16:creationId xmlns:a16="http://schemas.microsoft.com/office/drawing/2014/main" id="{321E5B10-78FB-01FE-6C36-8C0A633BEF6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692348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1283</TotalTime>
  <Words>2281</Words>
  <Application>Microsoft Macintosh PowerPoint</Application>
  <PresentationFormat>Widescreen</PresentationFormat>
  <Paragraphs>96</Paragraphs>
  <Slides>13</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My Studio Light</vt:lpstr>
      <vt:lpstr>How it started</vt:lpstr>
      <vt:lpstr>This video is a parable</vt:lpstr>
      <vt:lpstr>PowerPoint Presentation</vt:lpstr>
      <vt:lpstr>PowerPoint Presentation</vt:lpstr>
      <vt:lpstr>PowerPoint Presentation</vt:lpstr>
      <vt:lpstr>Yes, It’s still a parable</vt:lpstr>
      <vt:lpstr>PowerPoint Presentation</vt:lpstr>
      <vt:lpstr>MEANWHILE!</vt:lpstr>
      <vt:lpstr>PowerPoint Presentation</vt:lpstr>
      <vt:lpstr>Is this Heavy Handed Yet?</vt:lpstr>
      <vt:lpstr>Where we are now</vt:lpstr>
      <vt:lpstr>Wrapping Up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Jason Brown</dc:creator>
  <cp:lastModifiedBy>Jason Brown</cp:lastModifiedBy>
  <cp:revision>7</cp:revision>
  <dcterms:created xsi:type="dcterms:W3CDTF">2022-10-23T00:49:26Z</dcterms:created>
  <dcterms:modified xsi:type="dcterms:W3CDTF">2022-10-23T22:13:01Z</dcterms:modified>
</cp:coreProperties>
</file>

<file path=docProps/thumbnail.jpeg>
</file>